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joypR2RQDrRT2XlS1eRO8IRz9O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6282601-9D46-43C0-868D-9A1895663F2F}">
  <a:tblStyle styleId="{F6282601-9D46-43C0-868D-9A1895663F2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34" Type="http://schemas.openxmlformats.org/officeDocument/2006/relationships/theme" Target="theme/theme1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31" Type="http://customschemas.google.com/relationships/presentationmetadata" Target="metadata"/><Relationship Id="rId4" Type="http://schemas.openxmlformats.org/officeDocument/2006/relationships/slide" Target="slides/slide3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1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5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" name="Google Shape;33;p7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181225" lvl="0" indent="-1050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34" name="Google Shape;34;p7:notes"/>
          <p:cNvSpPr txBox="1">
            <a:spLocks noGrp="1"/>
          </p:cNvSpPr>
          <p:nvPr>
            <p:ph type="sldNum" idx="12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" name="Google Shape;39;p8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181225" lvl="0" indent="-1050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40" name="Google Shape;40;p8:notes"/>
          <p:cNvSpPr txBox="1">
            <a:spLocks noGrp="1"/>
          </p:cNvSpPr>
          <p:nvPr>
            <p:ph type="sldNum" idx="12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9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181225" lvl="0" indent="-1050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46" name="Google Shape;46;p9:notes"/>
          <p:cNvSpPr txBox="1">
            <a:spLocks noGrp="1"/>
          </p:cNvSpPr>
          <p:nvPr>
            <p:ph type="sldNum" idx="12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45652fd3fe_1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00" cy="324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g345652fd3fe_1_4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00" cy="378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181225" lvl="0" indent="-1050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53" name="Google Shape;53;g345652fd3fe_1_4:notes"/>
          <p:cNvSpPr txBox="1">
            <a:spLocks noGrp="1"/>
          </p:cNvSpPr>
          <p:nvPr>
            <p:ph type="sldNum" idx="12"/>
          </p:nvPr>
        </p:nvSpPr>
        <p:spPr>
          <a:xfrm>
            <a:off x="4143587" y="9119475"/>
            <a:ext cx="3169800" cy="4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8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20" name="Google Shape;20;p18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21" name="Google Shape;21;p1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ection Header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0"/>
          <p:cNvSpPr txBox="1"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 b="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0"/>
          <p:cNvSpPr txBox="1"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424242"/>
                </a:solidFill>
              </a:defRPr>
            </a:lvl1pPr>
            <a:lvl2pPr marL="914400" lvl="1" indent="-228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2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1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30" name="Google Shape;30;p2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_cFZ8CyXx1KQ4t2CwTxMc-BeftsRpbCm/view?usp=sharin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presentation/d/1G2e-DQ5KDBXDprTTqJohNQ1yQNZWzZGqyY76Ps5dODY/edit?usp=shari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/>
        </p:nvSpPr>
        <p:spPr>
          <a:xfrm>
            <a:off x="776350" y="548375"/>
            <a:ext cx="9397500" cy="54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900" b="1">
                <a:solidFill>
                  <a:schemeClr val="dk2"/>
                </a:solidFill>
              </a:rPr>
              <a:t>Monthly BOE Updates…</a:t>
            </a:r>
            <a:endParaRPr sz="3900"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b="1">
                <a:solidFill>
                  <a:schemeClr val="dk2"/>
                </a:solidFill>
              </a:rPr>
              <a:t>“Building a Stronger Tomorrow…Today”</a:t>
            </a:r>
            <a:endParaRPr sz="5600"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600"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700" b="1" u="sng">
                <a:solidFill>
                  <a:schemeClr val="hlink"/>
                </a:solidFill>
                <a:hlinkClick r:id="rId3"/>
              </a:rPr>
              <a:t>TCS Strategic Plan</a:t>
            </a:r>
            <a:endParaRPr sz="4700"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8" title="plan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93531" y="0"/>
            <a:ext cx="8789819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/>
          <p:nvPr/>
        </p:nvSpPr>
        <p:spPr>
          <a:xfrm>
            <a:off x="432025" y="347525"/>
            <a:ext cx="9627000" cy="12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 b="1">
                <a:solidFill>
                  <a:schemeClr val="dk2"/>
                </a:solidFill>
              </a:rPr>
              <a:t>September District Strategic Plan Update…</a:t>
            </a:r>
            <a:endParaRPr sz="4200" b="1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graphicFrame>
        <p:nvGraphicFramePr>
          <p:cNvPr id="49" name="Google Shape;49;p9"/>
          <p:cNvGraphicFramePr/>
          <p:nvPr/>
        </p:nvGraphicFramePr>
        <p:xfrm>
          <a:off x="952500" y="2322675"/>
          <a:ext cx="10287000" cy="3047880"/>
        </p:xfrm>
        <a:graphic>
          <a:graphicData uri="http://schemas.openxmlformats.org/drawingml/2006/table">
            <a:tbl>
              <a:tblPr>
                <a:noFill/>
                <a:tableStyleId>{F6282601-9D46-43C0-868D-9A1895663F2F}</a:tableStyleId>
              </a:tblPr>
              <a:tblGrid>
                <a:gridCol w="2374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Priority:</a:t>
                      </a:r>
                      <a:endParaRPr sz="18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/>
                        <a:t>Communication and Community Engagement</a:t>
                      </a:r>
                      <a:endParaRPr sz="2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Goal:</a:t>
                      </a:r>
                      <a:endParaRPr sz="18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/>
                        <a:t>3.1.1:</a:t>
                      </a:r>
                      <a:r>
                        <a:rPr lang="en-US" sz="2200"/>
                        <a:t> Number of Community Feedback Sessions/Surveys</a:t>
                      </a:r>
                      <a:endParaRPr sz="2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Measure/Progress:</a:t>
                      </a:r>
                      <a:endParaRPr sz="18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/>
                        <a:t>Goal:</a:t>
                      </a:r>
                      <a:r>
                        <a:rPr lang="en-US" sz="2200"/>
                        <a:t> </a:t>
                      </a:r>
                      <a:r>
                        <a:rPr lang="en-US" sz="2200" b="1"/>
                        <a:t>3</a:t>
                      </a:r>
                      <a:r>
                        <a:rPr lang="en-US" sz="2200"/>
                        <a:t> by June 2026; </a:t>
                      </a:r>
                      <a:r>
                        <a:rPr lang="en-US" sz="2200" b="1"/>
                        <a:t>Current progress:</a:t>
                      </a:r>
                      <a:r>
                        <a:rPr lang="en-US" sz="2200"/>
                        <a:t> </a:t>
                      </a:r>
                      <a:r>
                        <a:rPr lang="en-US" sz="2200" b="1"/>
                        <a:t>1</a:t>
                      </a:r>
                      <a:r>
                        <a:rPr lang="en-US" sz="2200"/>
                        <a:t> Back-to-school Survey</a:t>
                      </a:r>
                      <a:endParaRPr sz="2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Notes/Comments:</a:t>
                      </a:r>
                      <a:endParaRPr sz="18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u="sng">
                          <a:solidFill>
                            <a:schemeClr val="hlink"/>
                          </a:solidFill>
                          <a:hlinkClick r:id="rId3"/>
                        </a:rPr>
                        <a:t>https://docs.google.com/presentation/d/1G2e-DQ5KDBXDprTTqJohNQ1yQNZWzZGqyY76Ps5dODY/edit?usp=sharing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45652fd3fe_1_4"/>
          <p:cNvSpPr txBox="1"/>
          <p:nvPr/>
        </p:nvSpPr>
        <p:spPr>
          <a:xfrm>
            <a:off x="432025" y="347525"/>
            <a:ext cx="9627000" cy="12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 b="1">
                <a:solidFill>
                  <a:schemeClr val="dk2"/>
                </a:solidFill>
              </a:rPr>
              <a:t>September District Strategic Plan Update…</a:t>
            </a:r>
            <a:endParaRPr sz="4200" b="1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graphicFrame>
        <p:nvGraphicFramePr>
          <p:cNvPr id="56" name="Google Shape;56;g345652fd3fe_1_4"/>
          <p:cNvGraphicFramePr/>
          <p:nvPr/>
        </p:nvGraphicFramePr>
        <p:xfrm>
          <a:off x="952500" y="2322675"/>
          <a:ext cx="10287000" cy="3962280"/>
        </p:xfrm>
        <a:graphic>
          <a:graphicData uri="http://schemas.openxmlformats.org/drawingml/2006/table">
            <a:tbl>
              <a:tblPr>
                <a:noFill/>
                <a:tableStyleId>{F6282601-9D46-43C0-868D-9A1895663F2F}</a:tableStyleId>
              </a:tblPr>
              <a:tblGrid>
                <a:gridCol w="2374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Priority:</a:t>
                      </a:r>
                      <a:endParaRPr sz="18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200">
                          <a:solidFill>
                            <a:schemeClr val="dk1"/>
                          </a:solidFill>
                        </a:rPr>
                        <a:t>Communication and Community Engagement</a:t>
                      </a:r>
                      <a:endParaRPr sz="22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Goal:</a:t>
                      </a:r>
                      <a:endParaRPr sz="18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/>
                        <a:t>3.1.2:</a:t>
                      </a:r>
                      <a:r>
                        <a:rPr lang="en-US" sz="2200"/>
                        <a:t> Number of Community-Building Events in TCS.</a:t>
                      </a:r>
                      <a:endParaRPr sz="2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Measure/Progress:</a:t>
                      </a:r>
                      <a:endParaRPr sz="18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/>
                        <a:t>Goal 14 </a:t>
                      </a:r>
                      <a:r>
                        <a:rPr lang="en-US" sz="2200"/>
                        <a:t>by June 2026; </a:t>
                      </a:r>
                      <a:r>
                        <a:rPr lang="en-US" sz="2200" b="1"/>
                        <a:t>Progress: 9</a:t>
                      </a:r>
                      <a:r>
                        <a:rPr lang="en-US" sz="2200"/>
                        <a:t> (Meet the Teacher and Orientation)</a:t>
                      </a:r>
                      <a:endParaRPr sz="2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Notes/Comments:</a:t>
                      </a:r>
                      <a:endParaRPr sz="18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/>
                        <a:t>To come</a:t>
                      </a:r>
                      <a:r>
                        <a:rPr lang="en-US" sz="2200"/>
                        <a:t>: Elementary Title I Parent Events (Fall)</a:t>
                      </a:r>
                      <a:endParaRPr sz="2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C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140</Words>
  <Application>Microsoft Office PowerPoint</Application>
  <PresentationFormat>Widescreen</PresentationFormat>
  <Paragraphs>33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TCS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Fletcher</dc:creator>
  <cp:lastModifiedBy>Melissa Levine</cp:lastModifiedBy>
  <cp:revision>2</cp:revision>
  <dcterms:created xsi:type="dcterms:W3CDTF">2023-08-06T01:28:47Z</dcterms:created>
  <dcterms:modified xsi:type="dcterms:W3CDTF">2025-09-15T15:18:06Z</dcterms:modified>
</cp:coreProperties>
</file>