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1" r:id="rId2"/>
    <p:sldId id="257" r:id="rId3"/>
    <p:sldId id="258" r:id="rId4"/>
    <p:sldId id="299" r:id="rId5"/>
    <p:sldId id="301" r:id="rId6"/>
    <p:sldId id="303" r:id="rId7"/>
    <p:sldId id="294" r:id="rId8"/>
    <p:sldId id="304" r:id="rId9"/>
    <p:sldId id="321" r:id="rId10"/>
    <p:sldId id="306" r:id="rId11"/>
    <p:sldId id="309" r:id="rId12"/>
    <p:sldId id="308" r:id="rId13"/>
    <p:sldId id="310" r:id="rId14"/>
    <p:sldId id="311" r:id="rId15"/>
    <p:sldId id="313" r:id="rId16"/>
    <p:sldId id="318" r:id="rId17"/>
    <p:sldId id="317" r:id="rId18"/>
    <p:sldId id="314" r:id="rId19"/>
    <p:sldId id="279" r:id="rId20"/>
    <p:sldId id="280" r:id="rId21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Default Section" id="{63002227-19DB-4413-8519-B10C7B624CEE}">
          <p14:sldIdLst>
            <p14:sldId id="291"/>
            <p14:sldId id="257"/>
            <p14:sldId id="258"/>
            <p14:sldId id="299"/>
            <p14:sldId id="301"/>
            <p14:sldId id="303"/>
            <p14:sldId id="294"/>
            <p14:sldId id="304"/>
            <p14:sldId id="321"/>
            <p14:sldId id="306"/>
            <p14:sldId id="309"/>
            <p14:sldId id="308"/>
            <p14:sldId id="310"/>
            <p14:sldId id="311"/>
            <p14:sldId id="313"/>
            <p14:sldId id="318"/>
            <p14:sldId id="317"/>
            <p14:sldId id="314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A60"/>
    <a:srgbClr val="F18A00"/>
    <a:srgbClr val="FAA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6" autoAdjust="0"/>
    <p:restoredTop sz="60048" autoAdjust="0"/>
  </p:normalViewPr>
  <p:slideViewPr>
    <p:cSldViewPr snapToGrid="0">
      <p:cViewPr varScale="1">
        <p:scale>
          <a:sx n="23" d="100"/>
          <a:sy n="23" d="100"/>
        </p:scale>
        <p:origin x="17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00829317027694E-2"/>
          <c:y val="0.10251210690979889"/>
          <c:w val="0.96349917068297231"/>
          <c:h val="0.745048309936239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survey years</c:v>
                </c:pt>
              </c:strCache>
            </c:strRef>
          </c:tx>
          <c:spPr>
            <a:ln w="101600" cap="rnd">
              <a:solidFill>
                <a:srgbClr val="323A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2021</c:v>
                </c:pt>
                <c:pt idx="7">
                  <c:v>spring 2023</c:v>
                </c:pt>
                <c:pt idx="8">
                  <c:v>fall 2023</c:v>
                </c:pt>
                <c:pt idx="9">
                  <c:v>2024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686</c:v>
                </c:pt>
                <c:pt idx="1">
                  <c:v>1571</c:v>
                </c:pt>
                <c:pt idx="2">
                  <c:v>1368</c:v>
                </c:pt>
                <c:pt idx="3">
                  <c:v>1499</c:v>
                </c:pt>
                <c:pt idx="4">
                  <c:v>1346</c:v>
                </c:pt>
                <c:pt idx="5">
                  <c:v>1372</c:v>
                </c:pt>
                <c:pt idx="6">
                  <c:v>1322</c:v>
                </c:pt>
                <c:pt idx="7">
                  <c:v>1132</c:v>
                </c:pt>
                <c:pt idx="8">
                  <c:v>260</c:v>
                </c:pt>
                <c:pt idx="9">
                  <c:v>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67-4639-884F-E65FBF46F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046879"/>
        <c:axId val="1584047359"/>
      </c:lineChart>
      <c:catAx>
        <c:axId val="158404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47359"/>
        <c:crosses val="autoZero"/>
        <c:auto val="1"/>
        <c:lblAlgn val="ctr"/>
        <c:lblOffset val="100"/>
        <c:noMultiLvlLbl val="0"/>
      </c:catAx>
      <c:valAx>
        <c:axId val="158404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4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1.4999999999999999E-2</c:v>
                </c:pt>
                <c:pt idx="1">
                  <c:v>0.01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E-4614-A2EF-E7C159A1B2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1.4999999999999999E-2</c:v>
                </c:pt>
                <c:pt idx="1">
                  <c:v>5.0000000000000001E-3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E-4614-A2EF-E7C159A1B2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0.01</c:v>
                </c:pt>
                <c:pt idx="1">
                  <c:v>0.01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FE-4614-A2EF-E7C159A1B2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FE-4614-A2EF-E7C159A1B2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FE-4614-A2EF-E7C159A1B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67832127"/>
        <c:axId val="1467834527"/>
      </c:barChart>
      <c:catAx>
        <c:axId val="146783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834527"/>
        <c:crosses val="autoZero"/>
        <c:auto val="1"/>
        <c:lblAlgn val="ctr"/>
        <c:lblOffset val="100"/>
        <c:noMultiLvlLbl val="0"/>
      </c:catAx>
      <c:valAx>
        <c:axId val="1467834527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83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0.15</c:v>
                </c:pt>
                <c:pt idx="1">
                  <c:v>0.12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E-4614-A2EF-E7C159A1B2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</c:v>
                </c:pt>
                <c:pt idx="1">
                  <c:v>0.06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E-4614-A2EF-E7C159A1B2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7.0000000000000007E-2</c:v>
                </c:pt>
                <c:pt idx="1">
                  <c:v>0.06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FE-4614-A2EF-E7C159A1B2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0.06</c:v>
                </c:pt>
                <c:pt idx="1">
                  <c:v>0.08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FE-4614-A2EF-E7C159A1B2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Alcohol</c:v>
                </c:pt>
                <c:pt idx="1">
                  <c:v>Cannabis</c:v>
                </c:pt>
                <c:pt idx="2">
                  <c:v>Rx Drugs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7.0000000000000007E-2</c:v>
                </c:pt>
                <c:pt idx="1">
                  <c:v>0.05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FE-4614-A2EF-E7C159A1B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67832127"/>
        <c:axId val="1467834527"/>
      </c:barChart>
      <c:catAx>
        <c:axId val="146783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834527"/>
        <c:crosses val="autoZero"/>
        <c:auto val="1"/>
        <c:lblAlgn val="ctr"/>
        <c:lblOffset val="100"/>
        <c:noMultiLvlLbl val="0"/>
      </c:catAx>
      <c:valAx>
        <c:axId val="1467834527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83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High School</c:v>
                </c:pt>
                <c:pt idx="1">
                  <c:v>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E-4614-A2EF-E7C159A1B2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High School</c:v>
                </c:pt>
                <c:pt idx="1">
                  <c:v>Middle School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0.09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E-4614-A2EF-E7C159A1B2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 (MS)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High School</c:v>
                </c:pt>
                <c:pt idx="1">
                  <c:v>Middle School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FE-4614-A2EF-E7C159A1B2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High School</c:v>
                </c:pt>
                <c:pt idx="1">
                  <c:v>Middle School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0.08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FE-4614-A2EF-E7C159A1B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67832127"/>
        <c:axId val="1467834527"/>
      </c:barChart>
      <c:catAx>
        <c:axId val="146783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834527"/>
        <c:crosses val="autoZero"/>
        <c:auto val="1"/>
        <c:lblAlgn val="ctr"/>
        <c:lblOffset val="100"/>
        <c:noMultiLvlLbl val="0"/>
      </c:catAx>
      <c:valAx>
        <c:axId val="1467834527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83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8-4FC8-91EE-429E7E5E1A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Slight</c:v>
                </c:pt>
              </c:strCache>
            </c:strRef>
          </c:tx>
          <c:spPr>
            <a:solidFill>
              <a:srgbClr val="323A6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</c:v>
                </c:pt>
                <c:pt idx="1">
                  <c:v>14</c:v>
                </c:pt>
                <c:pt idx="2">
                  <c:v>13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8-4FC8-91EE-429E7E5E1A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FAAE4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19</c:v>
                </c:pt>
                <c:pt idx="1">
                  <c:v>26</c:v>
                </c:pt>
                <c:pt idx="2">
                  <c:v>23</c:v>
                </c:pt>
                <c:pt idx="3">
                  <c:v>16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8-4FC8-91EE-429E7E5E1A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Great</c:v>
                </c:pt>
              </c:strCache>
            </c:strRef>
          </c:tx>
          <c:spPr>
            <a:solidFill>
              <a:srgbClr val="F18A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61</c:v>
                </c:pt>
                <c:pt idx="1">
                  <c:v>46</c:v>
                </c:pt>
                <c:pt idx="2">
                  <c:v>49</c:v>
                </c:pt>
                <c:pt idx="3">
                  <c:v>66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8-4FC8-91EE-429E7E5E1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63119"/>
        <c:axId val="42059279"/>
      </c:barChart>
      <c:catAx>
        <c:axId val="42063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9279"/>
        <c:crosses val="autoZero"/>
        <c:auto val="1"/>
        <c:lblAlgn val="ctr"/>
        <c:lblOffset val="100"/>
        <c:noMultiLvlLbl val="0"/>
      </c:catAx>
      <c:valAx>
        <c:axId val="42059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17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8-4FC8-91EE-429E7E5E1A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Slight</c:v>
                </c:pt>
              </c:strCache>
            </c:strRef>
          </c:tx>
          <c:spPr>
            <a:solidFill>
              <a:srgbClr val="323A6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28</c:v>
                </c:pt>
                <c:pt idx="3">
                  <c:v>12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8-4FC8-91EE-429E7E5E1A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FAAE4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31</c:v>
                </c:pt>
                <c:pt idx="2">
                  <c:v>21</c:v>
                </c:pt>
                <c:pt idx="3">
                  <c:v>23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8-4FC8-91EE-429E7E5E1A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Great</c:v>
                </c:pt>
              </c:strCache>
            </c:strRef>
          </c:tx>
          <c:spPr>
            <a:solidFill>
              <a:srgbClr val="F18A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48</c:v>
                </c:pt>
                <c:pt idx="1">
                  <c:v>39</c:v>
                </c:pt>
                <c:pt idx="2">
                  <c:v>34</c:v>
                </c:pt>
                <c:pt idx="3">
                  <c:v>57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8-4FC8-91EE-429E7E5E1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63119"/>
        <c:axId val="42059279"/>
      </c:barChart>
      <c:catAx>
        <c:axId val="42063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9279"/>
        <c:crosses val="autoZero"/>
        <c:auto val="1"/>
        <c:lblAlgn val="ctr"/>
        <c:lblOffset val="100"/>
        <c:noMultiLvlLbl val="0"/>
      </c:catAx>
      <c:valAx>
        <c:axId val="42059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8-4FC8-91EE-429E7E5E1A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 little bit</c:v>
                </c:pt>
              </c:strCache>
            </c:strRef>
          </c:tx>
          <c:spPr>
            <a:solidFill>
              <a:srgbClr val="323A6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8-4FC8-91EE-429E7E5E1A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Wrong</c:v>
                </c:pt>
              </c:strCache>
            </c:strRef>
          </c:tx>
          <c:spPr>
            <a:solidFill>
              <a:srgbClr val="FAAE4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18</c:v>
                </c:pt>
                <c:pt idx="3">
                  <c:v>18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8-4FC8-91EE-429E7E5E1A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wrong</c:v>
                </c:pt>
              </c:strCache>
            </c:strRef>
          </c:tx>
          <c:spPr>
            <a:solidFill>
              <a:srgbClr val="F18A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76</c:v>
                </c:pt>
                <c:pt idx="1">
                  <c:v>74</c:v>
                </c:pt>
                <c:pt idx="2">
                  <c:v>73</c:v>
                </c:pt>
                <c:pt idx="3">
                  <c:v>74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8-4FC8-91EE-429E7E5E1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63119"/>
        <c:axId val="42059279"/>
      </c:barChart>
      <c:catAx>
        <c:axId val="42063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9279"/>
        <c:crosses val="autoZero"/>
        <c:auto val="1"/>
        <c:lblAlgn val="ctr"/>
        <c:lblOffset val="100"/>
        <c:noMultiLvlLbl val="0"/>
      </c:catAx>
      <c:valAx>
        <c:axId val="42059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8-4FC8-91EE-429E7E5E1A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 little bit</c:v>
                </c:pt>
              </c:strCache>
            </c:strRef>
          </c:tx>
          <c:spPr>
            <a:solidFill>
              <a:srgbClr val="323A6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8-4FC8-91EE-429E7E5E1A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Wrong</c:v>
                </c:pt>
              </c:strCache>
            </c:strRef>
          </c:tx>
          <c:spPr>
            <a:solidFill>
              <a:srgbClr val="FAAE4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18</c:v>
                </c:pt>
                <c:pt idx="3">
                  <c:v>18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8-4FC8-91EE-429E7E5E1A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wrong</c:v>
                </c:pt>
              </c:strCache>
            </c:strRef>
          </c:tx>
          <c:spPr>
            <a:solidFill>
              <a:srgbClr val="F18A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Binge drinking</c:v>
                </c:pt>
                <c:pt idx="1">
                  <c:v>Excessive drinking</c:v>
                </c:pt>
                <c:pt idx="2">
                  <c:v>Cannabis use</c:v>
                </c:pt>
                <c:pt idx="3">
                  <c:v>Rx use</c:v>
                </c:pt>
                <c:pt idx="4">
                  <c:v>Vape use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76</c:v>
                </c:pt>
                <c:pt idx="1">
                  <c:v>74</c:v>
                </c:pt>
                <c:pt idx="2">
                  <c:v>73</c:v>
                </c:pt>
                <c:pt idx="3">
                  <c:v>74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8-4FC8-91EE-429E7E5E1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63119"/>
        <c:axId val="42059279"/>
      </c:barChart>
      <c:catAx>
        <c:axId val="42063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59279"/>
        <c:crosses val="autoZero"/>
        <c:auto val="1"/>
        <c:lblAlgn val="ctr"/>
        <c:lblOffset val="100"/>
        <c:noMultiLvlLbl val="0"/>
      </c:catAx>
      <c:valAx>
        <c:axId val="42059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3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% of students who say it is “somewhat</a:t>
            </a:r>
            <a:r>
              <a:rPr lang="en-US" sz="4000" baseline="0" dirty="0"/>
              <a:t> easy or very easy” to access substances</a:t>
            </a:r>
            <a:endParaRPr lang="en-US" sz="4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</c:v>
                </c:pt>
              </c:strCache>
            </c:strRef>
          </c:tx>
          <c:spPr>
            <a:ln w="1016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</c:v>
                </c:pt>
                <c:pt idx="1">
                  <c:v>43</c:v>
                </c:pt>
                <c:pt idx="2">
                  <c:v>50</c:v>
                </c:pt>
                <c:pt idx="3">
                  <c:v>45</c:v>
                </c:pt>
                <c:pt idx="4">
                  <c:v>40</c:v>
                </c:pt>
                <c:pt idx="5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8D-4C7A-A2B0-98C219CB8B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Rx Drugs</c:v>
                </c:pt>
              </c:strCache>
            </c:strRef>
          </c:tx>
          <c:spPr>
            <a:ln w="1016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33</c:v>
                </c:pt>
                <c:pt idx="1">
                  <c:v>29</c:v>
                </c:pt>
                <c:pt idx="2">
                  <c:v>39</c:v>
                </c:pt>
                <c:pt idx="3">
                  <c:v>34</c:v>
                </c:pt>
                <c:pt idx="4">
                  <c:v>26</c:v>
                </c:pt>
                <c:pt idx="5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8D-4C7A-A2B0-98C219CB8B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Cannabis</c:v>
                </c:pt>
              </c:strCache>
            </c:strRef>
          </c:tx>
          <c:spPr>
            <a:ln w="1016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270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2024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48</c:v>
                </c:pt>
                <c:pt idx="1">
                  <c:v>46</c:v>
                </c:pt>
                <c:pt idx="2">
                  <c:v>50</c:v>
                </c:pt>
                <c:pt idx="3">
                  <c:v>46</c:v>
                </c:pt>
                <c:pt idx="4">
                  <c:v>43</c:v>
                </c:pt>
                <c:pt idx="5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8D-4C7A-A2B0-98C219CB8B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Vapes</c:v>
                </c:pt>
              </c:strCache>
            </c:strRef>
          </c:tx>
          <c:spPr>
            <a:ln w="1016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27000">
                <a:solidFill>
                  <a:schemeClr val="accent5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2024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4">
                  <c:v>56</c:v>
                </c:pt>
                <c:pt idx="5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8D-4C7A-A2B0-98C219CB8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1951007"/>
        <c:axId val="1701952927"/>
      </c:lineChart>
      <c:catAx>
        <c:axId val="170195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952927"/>
        <c:crosses val="autoZero"/>
        <c:auto val="1"/>
        <c:lblAlgn val="ctr"/>
        <c:lblOffset val="100"/>
        <c:noMultiLvlLbl val="0"/>
      </c:catAx>
      <c:valAx>
        <c:axId val="170195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95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5738188976378"/>
          <c:y val="0.92372413028186917"/>
          <c:w val="0.74285236220472439"/>
          <c:h val="7.6275869718130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8158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0FE56-FA07-FAE9-E6FB-9F22E433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A2CE60-AD0E-A14E-8F14-5ED8ADF82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7CA27-CD07-C090-F648-2D414364C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77FE3-B444-B3B3-F75C-E4C8CC9B2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8208D-29F4-F60D-5645-716FC461B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C5CFD-7AB4-52B8-8844-9A9981493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3536B-C3AD-E8D9-9FA9-99E93D50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ADD1C-BC5A-1D96-7C7E-C138489E9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E8E66-78E1-7E3B-D81B-918508962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DE6CC-6C04-623C-CD54-E2DE08FB2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47BBF3-76BD-C15B-BD09-CD16BD616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7037E-4174-4043-659E-8D8D0D7B6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8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C9851-8F3D-29C3-2D4A-B46C7B36F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D92562-CD3B-6D65-41A7-10B63A75A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A50EA-DACD-8F5D-20E8-8988357D5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19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2CE85-6B79-44A9-5B3A-3D528147D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51A4AF-3D88-AAB5-E802-0EE4FC5E8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212CFD-9D6D-A642-D7D9-C0D49A682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25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7A459-FB11-04D0-9C5B-3440402C8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4781A-9BF0-2E48-5AB2-E3EE503A1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C3F6C3-367B-6E38-6A4E-D4F30F284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4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56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4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9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F1820-8D80-B7E7-1E41-F082E61D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A0346-D3C4-B3C4-CCA9-50173543B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7A535-580A-CD4F-6D88-739DC90D1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5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7FA2D-2D02-5440-8852-0093FF514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37BDA4-D15D-B9BD-00B4-DACD358C2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C8907-E300-82A1-2FC4-A3D43647C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0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024CB-8DA3-AD8C-3894-810BCFD08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A851A-A595-AB42-1B6B-544D2A341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ADEA49-A671-E859-79A2-AB012B569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2E2AC-144D-5A6D-1AB7-1E7B9475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0A1AF1-5799-12F2-E714-E45DEDFDF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8BCA50-A996-BC1B-B536-DC8A8F9D9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8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A7CB7-8754-456E-8976-B279BB16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B70EF-6F1F-1D95-B40D-EB4C09DFD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6BBA5-411E-3C37-F463-87F6492CA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0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4B1E6-0F6D-E2A6-CA16-BD6D543D1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788B6-7F58-B000-F360-ABC521626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61B09-563E-1041-6A39-919CAD152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6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073CCBD-48DB-40E2-9D9D-6702107786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0" y="6129975"/>
            <a:ext cx="13860813" cy="7135370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9A1872-C5DA-626C-AC28-8C2BB7A04176}"/>
              </a:ext>
            </a:extLst>
          </p:cNvPr>
          <p:cNvSpPr/>
          <p:nvPr/>
        </p:nvSpPr>
        <p:spPr>
          <a:xfrm rot="10800000">
            <a:off x="6715124" y="0"/>
            <a:ext cx="17668875" cy="11141009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8057AA-C38F-5BB8-4CE1-4A235A888D5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AAE46"/>
                </a:solidFill>
              </a:rPr>
              <a:t>April 21,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C64D3-3424-2933-1D00-FA87E4C4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Youth Substance Use &amp; Behavioral Health Survey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5818C-EFF2-36BB-C538-B58178D266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1342" y="7586025"/>
            <a:ext cx="21971002" cy="1905002"/>
          </a:xfrm>
        </p:spPr>
        <p:txBody>
          <a:bodyPr/>
          <a:lstStyle/>
          <a:p>
            <a:r>
              <a:rPr lang="en-US" dirty="0">
                <a:solidFill>
                  <a:srgbClr val="FAAE4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Transylvania County Schools Board of Education</a:t>
            </a:r>
          </a:p>
        </p:txBody>
      </p:sp>
    </p:spTree>
    <p:extLst>
      <p:ext uri="{BB962C8B-B14F-4D97-AF65-F5344CB8AC3E}">
        <p14:creationId xmlns:p14="http://schemas.microsoft.com/office/powerpoint/2010/main" val="29128556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B6D16-8EA6-9542-6D37-F83AE641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0C3CB68B-D4B9-9FFA-4C58-CDC7A2508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E5DB931-4083-7087-E1C5-C209AD8B1C81}"/>
              </a:ext>
            </a:extLst>
          </p:cNvPr>
          <p:cNvSpPr/>
          <p:nvPr/>
        </p:nvSpPr>
        <p:spPr>
          <a:xfrm rot="10800000">
            <a:off x="10804358" y="-2"/>
            <a:ext cx="13579642" cy="2335980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9790B-1DFC-55FF-D69A-EB231F7B34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0278" y="1256332"/>
            <a:ext cx="21971000" cy="14335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18A00"/>
                </a:solidFill>
              </a:rPr>
              <a:t>Results: Past 30-day Use, Vaping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35030-3563-FE00-C5AA-BD608D71D42A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EE64C4-609D-2FB7-AA12-1BF252573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877724"/>
              </p:ext>
            </p:extLst>
          </p:nvPr>
        </p:nvGraphicFramePr>
        <p:xfrm>
          <a:off x="3622565" y="2689845"/>
          <a:ext cx="16462703" cy="1066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99585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C4F0-BB29-3078-D2DE-05D5CC55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4AAF622D-63B3-D75F-35D2-846B5689D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DFE32F4-E5D6-D91D-8CC7-37BF09DD2F42}"/>
              </a:ext>
            </a:extLst>
          </p:cNvPr>
          <p:cNvSpPr/>
          <p:nvPr/>
        </p:nvSpPr>
        <p:spPr>
          <a:xfrm rot="10800000">
            <a:off x="12990788" y="-2"/>
            <a:ext cx="11393212" cy="1733834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A0675-1192-74AA-1B7A-407F967C16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75" y="633603"/>
            <a:ext cx="21971000" cy="14335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18A00"/>
                </a:solidFill>
              </a:rPr>
              <a:t>Perception of Harm—</a:t>
            </a:r>
            <a:br>
              <a:rPr lang="en-US" dirty="0">
                <a:solidFill>
                  <a:srgbClr val="F18A00"/>
                </a:solidFill>
              </a:rPr>
            </a:br>
            <a:r>
              <a:rPr lang="en-US" dirty="0">
                <a:solidFill>
                  <a:srgbClr val="F18A00"/>
                </a:solidFill>
              </a:rPr>
              <a:t>Middle School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520124-469C-F5F5-9F35-67688090E0DA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81B2AD6-6C1F-4015-8056-3385C5FE2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578266"/>
              </p:ext>
            </p:extLst>
          </p:nvPr>
        </p:nvGraphicFramePr>
        <p:xfrm>
          <a:off x="2259854" y="2795375"/>
          <a:ext cx="162560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7DD4F0-9746-082C-EF19-448DFC3B5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06517"/>
              </p:ext>
            </p:extLst>
          </p:nvPr>
        </p:nvGraphicFramePr>
        <p:xfrm>
          <a:off x="17339356" y="1346288"/>
          <a:ext cx="5837645" cy="1063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7645">
                  <a:extLst>
                    <a:ext uri="{9D8B030D-6E8A-4147-A177-3AD203B41FA5}">
                      <a16:colId xmlns:a16="http://schemas.microsoft.com/office/drawing/2014/main" val="933566840"/>
                    </a:ext>
                  </a:extLst>
                </a:gridCol>
              </a:tblGrid>
              <a:tr h="1869878">
                <a:tc>
                  <a:txBody>
                    <a:bodyPr/>
                    <a:lstStyle/>
                    <a:p>
                      <a:r>
                        <a:rPr lang="en-US" sz="6600" dirty="0">
                          <a:solidFill>
                            <a:srgbClr val="323A60"/>
                          </a:solidFill>
                        </a:rPr>
                        <a:t>No/Slight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45734"/>
                  </a:ext>
                </a:extLst>
              </a:tr>
              <a:tr h="1823254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18A00"/>
                          </a:solidFill>
                        </a:rPr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81099"/>
                  </a:ext>
                </a:extLst>
              </a:tr>
              <a:tr h="1708492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90558"/>
                  </a:ext>
                </a:extLst>
              </a:tr>
              <a:tr h="190171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18A00"/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49167"/>
                  </a:ext>
                </a:extLst>
              </a:tr>
              <a:tr h="1509292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18A00"/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69875"/>
                  </a:ext>
                </a:extLst>
              </a:tr>
              <a:tr h="1823254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02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7773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A8912-7538-B9FB-9420-8FF8E6E2B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F68FA634-5ED4-28AE-8E42-CC0B4B6BC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DA322F8-C489-CA7D-A73B-1EDA1008436A}"/>
              </a:ext>
            </a:extLst>
          </p:cNvPr>
          <p:cNvSpPr/>
          <p:nvPr/>
        </p:nvSpPr>
        <p:spPr>
          <a:xfrm rot="10800000">
            <a:off x="12990788" y="-2"/>
            <a:ext cx="11393212" cy="1733834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52FAD-CFFC-5A4A-6C33-A156A3434C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75" y="633603"/>
            <a:ext cx="21971000" cy="14335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18A00"/>
                </a:solidFill>
              </a:rPr>
              <a:t>Perception of Harm—</a:t>
            </a:r>
            <a:br>
              <a:rPr lang="en-US" dirty="0">
                <a:solidFill>
                  <a:srgbClr val="F18A00"/>
                </a:solidFill>
              </a:rPr>
            </a:br>
            <a:r>
              <a:rPr lang="en-US" dirty="0">
                <a:solidFill>
                  <a:srgbClr val="F18A00"/>
                </a:solidFill>
              </a:rPr>
              <a:t>High School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584A6-A547-5460-6C3C-625693B3013C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4A70C4-4EE2-C122-F071-78589F16D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569078"/>
              </p:ext>
            </p:extLst>
          </p:nvPr>
        </p:nvGraphicFramePr>
        <p:xfrm>
          <a:off x="2259854" y="2795375"/>
          <a:ext cx="162560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F512CA-FD0D-C478-A214-B02EE36B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4638"/>
              </p:ext>
            </p:extLst>
          </p:nvPr>
        </p:nvGraphicFramePr>
        <p:xfrm>
          <a:off x="17339356" y="1346288"/>
          <a:ext cx="5837645" cy="1063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7645">
                  <a:extLst>
                    <a:ext uri="{9D8B030D-6E8A-4147-A177-3AD203B41FA5}">
                      <a16:colId xmlns:a16="http://schemas.microsoft.com/office/drawing/2014/main" val="933566840"/>
                    </a:ext>
                  </a:extLst>
                </a:gridCol>
              </a:tblGrid>
              <a:tr h="1869878">
                <a:tc>
                  <a:txBody>
                    <a:bodyPr/>
                    <a:lstStyle/>
                    <a:p>
                      <a:r>
                        <a:rPr lang="en-US" sz="6600" dirty="0">
                          <a:solidFill>
                            <a:srgbClr val="323A60"/>
                          </a:solidFill>
                        </a:rPr>
                        <a:t>No/Slight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45734"/>
                  </a:ext>
                </a:extLst>
              </a:tr>
              <a:tr h="1823254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18A00"/>
                          </a:solidFill>
                        </a:rPr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81099"/>
                  </a:ext>
                </a:extLst>
              </a:tr>
              <a:tr h="1708492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90558"/>
                  </a:ext>
                </a:extLst>
              </a:tr>
              <a:tr h="190171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18A00"/>
                          </a:solidFill>
                        </a:rPr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49167"/>
                  </a:ext>
                </a:extLst>
              </a:tr>
              <a:tr h="1509292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18A00"/>
                          </a:solidFill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69875"/>
                  </a:ext>
                </a:extLst>
              </a:tr>
              <a:tr h="1823254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02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8892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EAAAA-35B8-676F-F419-BA506C422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98E7B4B9-BEC0-9E5C-1378-A543C5B52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F562F35-EF5D-0E5E-BEC3-D3F4812159D5}"/>
              </a:ext>
            </a:extLst>
          </p:cNvPr>
          <p:cNvSpPr/>
          <p:nvPr/>
        </p:nvSpPr>
        <p:spPr>
          <a:xfrm rot="10800000">
            <a:off x="12990788" y="-2"/>
            <a:ext cx="11393212" cy="1733834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386CA-5F3F-E9EB-FF9A-2B956D5BC3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75" y="633603"/>
            <a:ext cx="21971000" cy="14335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18A00"/>
                </a:solidFill>
              </a:rPr>
              <a:t>Perception of Peer Disapproval—</a:t>
            </a:r>
            <a:br>
              <a:rPr lang="en-US" dirty="0">
                <a:solidFill>
                  <a:srgbClr val="F18A00"/>
                </a:solidFill>
              </a:rPr>
            </a:br>
            <a:r>
              <a:rPr lang="en-US" dirty="0">
                <a:solidFill>
                  <a:srgbClr val="F18A00"/>
                </a:solidFill>
              </a:rPr>
              <a:t>Middle School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E33892-1126-2AA5-B352-9E8656C6084A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EB819F-A154-1C1D-A697-E89BBFDAA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208325"/>
              </p:ext>
            </p:extLst>
          </p:nvPr>
        </p:nvGraphicFramePr>
        <p:xfrm>
          <a:off x="2259854" y="2795375"/>
          <a:ext cx="162560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AB5742-D013-744A-55CD-1F1FD6EFB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11796"/>
              </p:ext>
            </p:extLst>
          </p:nvPr>
        </p:nvGraphicFramePr>
        <p:xfrm>
          <a:off x="17339356" y="1346288"/>
          <a:ext cx="5837645" cy="10869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7645">
                  <a:extLst>
                    <a:ext uri="{9D8B030D-6E8A-4147-A177-3AD203B41FA5}">
                      <a16:colId xmlns:a16="http://schemas.microsoft.com/office/drawing/2014/main" val="933566840"/>
                    </a:ext>
                  </a:extLst>
                </a:gridCol>
              </a:tblGrid>
              <a:tr h="1869878">
                <a:tc>
                  <a:txBody>
                    <a:bodyPr/>
                    <a:lstStyle/>
                    <a:p>
                      <a:r>
                        <a:rPr lang="en-US" sz="6600" dirty="0">
                          <a:solidFill>
                            <a:srgbClr val="323A60"/>
                          </a:solidFill>
                        </a:rPr>
                        <a:t>Not at all/</a:t>
                      </a:r>
                    </a:p>
                    <a:p>
                      <a:r>
                        <a:rPr lang="en-US" sz="6600" dirty="0">
                          <a:solidFill>
                            <a:srgbClr val="323A60"/>
                          </a:solidFill>
                        </a:rPr>
                        <a:t>a little 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45734"/>
                  </a:ext>
                </a:extLst>
              </a:tr>
              <a:tr h="1823254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18A00"/>
                          </a:solidFill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81099"/>
                  </a:ext>
                </a:extLst>
              </a:tr>
              <a:tr h="1708492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90558"/>
                  </a:ext>
                </a:extLst>
              </a:tr>
              <a:tr h="190171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49167"/>
                  </a:ext>
                </a:extLst>
              </a:tr>
              <a:tr h="1509292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69875"/>
                  </a:ext>
                </a:extLst>
              </a:tr>
              <a:tr h="1823254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02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9936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42E39-5FB8-392C-58A1-8245FEDFE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9330A2D8-E40D-75EC-735B-3B515DCB2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0BCB8E6-86B3-2BE7-D889-BA2056D0A603}"/>
              </a:ext>
            </a:extLst>
          </p:cNvPr>
          <p:cNvSpPr/>
          <p:nvPr/>
        </p:nvSpPr>
        <p:spPr>
          <a:xfrm rot="10800000">
            <a:off x="12990788" y="-2"/>
            <a:ext cx="11393212" cy="1733834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51BA1-DFAF-3C7D-C0E9-C9EF814E7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75" y="633603"/>
            <a:ext cx="21971000" cy="14335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18A00"/>
                </a:solidFill>
              </a:rPr>
              <a:t>Perception of Peer Disapproval—</a:t>
            </a:r>
            <a:br>
              <a:rPr lang="en-US" dirty="0">
                <a:solidFill>
                  <a:srgbClr val="F18A00"/>
                </a:solidFill>
              </a:rPr>
            </a:br>
            <a:r>
              <a:rPr lang="en-US" dirty="0">
                <a:solidFill>
                  <a:srgbClr val="F18A00"/>
                </a:solidFill>
              </a:rPr>
              <a:t>High School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036F52-13B4-277F-BB01-1EC4CB55F59D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DC08B4-54B8-D170-F0FE-CBD128F1C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43528"/>
              </p:ext>
            </p:extLst>
          </p:nvPr>
        </p:nvGraphicFramePr>
        <p:xfrm>
          <a:off x="2259854" y="2795375"/>
          <a:ext cx="162560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7B83C3-DD12-D9AE-F030-BB3EAB22F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03107"/>
              </p:ext>
            </p:extLst>
          </p:nvPr>
        </p:nvGraphicFramePr>
        <p:xfrm>
          <a:off x="17339356" y="1346288"/>
          <a:ext cx="5837645" cy="10869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7645">
                  <a:extLst>
                    <a:ext uri="{9D8B030D-6E8A-4147-A177-3AD203B41FA5}">
                      <a16:colId xmlns:a16="http://schemas.microsoft.com/office/drawing/2014/main" val="933566840"/>
                    </a:ext>
                  </a:extLst>
                </a:gridCol>
              </a:tblGrid>
              <a:tr h="1869878">
                <a:tc>
                  <a:txBody>
                    <a:bodyPr/>
                    <a:lstStyle/>
                    <a:p>
                      <a:r>
                        <a:rPr lang="en-US" sz="6600" dirty="0">
                          <a:solidFill>
                            <a:srgbClr val="323A60"/>
                          </a:solidFill>
                        </a:rPr>
                        <a:t>Not at all/</a:t>
                      </a:r>
                    </a:p>
                    <a:p>
                      <a:r>
                        <a:rPr lang="en-US" sz="6600" dirty="0">
                          <a:solidFill>
                            <a:srgbClr val="323A60"/>
                          </a:solidFill>
                        </a:rPr>
                        <a:t>a little 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45734"/>
                  </a:ext>
                </a:extLst>
              </a:tr>
              <a:tr h="1823254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18A00"/>
                          </a:solidFill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81099"/>
                  </a:ext>
                </a:extLst>
              </a:tr>
              <a:tr h="1708492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90558"/>
                  </a:ext>
                </a:extLst>
              </a:tr>
              <a:tr h="1901710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F18A00"/>
                          </a:solidFill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49167"/>
                  </a:ext>
                </a:extLst>
              </a:tr>
              <a:tr h="1509292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69875"/>
                  </a:ext>
                </a:extLst>
              </a:tr>
              <a:tr h="1823254">
                <a:tc>
                  <a:txBody>
                    <a:bodyPr/>
                    <a:lstStyle/>
                    <a:p>
                      <a:r>
                        <a:rPr lang="en-US" sz="6000" dirty="0">
                          <a:solidFill>
                            <a:srgbClr val="323A60"/>
                          </a:solidFill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02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4539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3EEB1-D63A-B7A5-2FF0-02139DDA2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0AC3E013-2ED6-F33C-7645-850F59E6C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01BC4A6F-3011-D579-1F22-53E18F25496E}"/>
              </a:ext>
            </a:extLst>
          </p:cNvPr>
          <p:cNvSpPr/>
          <p:nvPr/>
        </p:nvSpPr>
        <p:spPr>
          <a:xfrm rot="10800000">
            <a:off x="9529010" y="-2"/>
            <a:ext cx="14854989" cy="2767265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1A0E4-2A06-4E11-F177-B7D420B1C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75" y="750685"/>
            <a:ext cx="21971000" cy="1433513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Ease of Access: High School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D35B3C-4009-DD78-E53A-BC0253B3252C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E85ADF1D-FC33-F755-15A0-9A82C4D259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78" y="6037705"/>
            <a:ext cx="16691740" cy="859269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3B9CA9-463E-EABB-2777-A9EFCCD4E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192709"/>
              </p:ext>
            </p:extLst>
          </p:nvPr>
        </p:nvGraphicFramePr>
        <p:xfrm>
          <a:off x="3968618" y="2184198"/>
          <a:ext cx="162560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056621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D1D31-77F6-38D2-32B5-0B2E2B130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7443451-CCF4-E74E-ED50-8B5720EAFA24}"/>
              </a:ext>
            </a:extLst>
          </p:cNvPr>
          <p:cNvSpPr/>
          <p:nvPr/>
        </p:nvSpPr>
        <p:spPr>
          <a:xfrm rot="10800000">
            <a:off x="10804358" y="-2"/>
            <a:ext cx="13579642" cy="2335980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BFB19-361F-89A5-981F-1BBFFC2D5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0278" y="1256332"/>
            <a:ext cx="21971000" cy="14335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18A00"/>
                </a:solidFill>
              </a:rPr>
              <a:t>Monitoring Emerging Drug Trends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1119E5-48A5-987F-A85D-F5E9DF1CDEA3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0F368B-C22A-6EE2-7359-4312CF486C5B}"/>
              </a:ext>
            </a:extLst>
          </p:cNvPr>
          <p:cNvSpPr txBox="1"/>
          <p:nvPr/>
        </p:nvSpPr>
        <p:spPr>
          <a:xfrm>
            <a:off x="11340303" y="2347036"/>
            <a:ext cx="13043698" cy="11538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3"/>
                </a:solidFill>
              </a:rPr>
              <a:t>Cannabis extract products—Delta 9, Delta 8, THC-A (vape &amp; edible)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accent3"/>
                </a:solidFill>
              </a:rPr>
              <a:t>7-hydroxymitragynine (highly potent kratom extract, powder, tablet, &amp; vape)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accent3"/>
                </a:solidFill>
              </a:rPr>
              <a:t>Psilocybin &amp; amanita extracts (vape, tincture, &amp; edible)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 err="1">
                <a:solidFill>
                  <a:schemeClr val="accent3"/>
                </a:solidFill>
              </a:rPr>
              <a:t>Phenibut</a:t>
            </a:r>
            <a:r>
              <a:rPr lang="en-US" sz="5400" dirty="0">
                <a:solidFill>
                  <a:schemeClr val="accent3"/>
                </a:solidFill>
              </a:rPr>
              <a:t> (dietary supplement)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accent3"/>
                </a:solidFill>
              </a:rPr>
              <a:t>No legal minimum age to purchase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chemeClr val="accent3"/>
                </a:solidFill>
              </a:rPr>
              <a:t>12 shops within city limits</a:t>
            </a:r>
            <a:endParaRPr lang="en-US" dirty="0">
              <a:solidFill>
                <a:schemeClr val="accent3"/>
              </a:solidFill>
            </a:endParaRP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>
              <a:solidFill>
                <a:srgbClr val="FAAE46"/>
              </a:solidFill>
            </a:endParaRPr>
          </a:p>
        </p:txBody>
      </p:sp>
      <p:pic>
        <p:nvPicPr>
          <p:cNvPr id="17" name="Picture 16" descr="A row of cans on a table&#10;&#10;AI-generated content may be incorrect.">
            <a:extLst>
              <a:ext uri="{FF2B5EF4-FFF2-40B4-BE49-F238E27FC236}">
                <a16:creationId xmlns:a16="http://schemas.microsoft.com/office/drawing/2014/main" id="{98D32857-4837-0B5E-A2D0-DC3CD93D3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44946" r="4321" b="27742"/>
          <a:stretch/>
        </p:blipFill>
        <p:spPr>
          <a:xfrm>
            <a:off x="1490278" y="2512664"/>
            <a:ext cx="8524568" cy="3746090"/>
          </a:xfrm>
          <a:prstGeom prst="rect">
            <a:avLst/>
          </a:prstGeom>
          <a:ln w="76200">
            <a:solidFill>
              <a:srgbClr val="323A60"/>
            </a:solidFill>
          </a:ln>
        </p:spPr>
      </p:pic>
      <p:pic>
        <p:nvPicPr>
          <p:cNvPr id="7" name="Picture 6" descr="A shelf with different products on it&#10;&#10;AI-generated content may be incorrect.">
            <a:extLst>
              <a:ext uri="{FF2B5EF4-FFF2-40B4-BE49-F238E27FC236}">
                <a16:creationId xmlns:a16="http://schemas.microsoft.com/office/drawing/2014/main" id="{B9373031-75D1-4D11-44E5-C978886983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23460"/>
          <a:stretch/>
        </p:blipFill>
        <p:spPr>
          <a:xfrm rot="5400000">
            <a:off x="2360432" y="5886634"/>
            <a:ext cx="6784259" cy="8048566"/>
          </a:xfrm>
          <a:prstGeom prst="rect">
            <a:avLst/>
          </a:prstGeom>
          <a:ln w="76200">
            <a:solidFill>
              <a:srgbClr val="323A60"/>
            </a:solidFill>
          </a:ln>
        </p:spPr>
      </p:pic>
    </p:spTree>
    <p:extLst>
      <p:ext uri="{BB962C8B-B14F-4D97-AF65-F5344CB8AC3E}">
        <p14:creationId xmlns:p14="http://schemas.microsoft.com/office/powerpoint/2010/main" val="29613483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AE985-049C-935D-B29A-700878B1D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B3FDB9ED-80C9-93FD-74D2-1F85A0D68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1130D86-922D-2693-B0B4-92196F685AB2}"/>
              </a:ext>
            </a:extLst>
          </p:cNvPr>
          <p:cNvSpPr/>
          <p:nvPr/>
        </p:nvSpPr>
        <p:spPr>
          <a:xfrm rot="10800000">
            <a:off x="10804358" y="-2"/>
            <a:ext cx="13579642" cy="2335980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9E95A-BA58-6622-EB8B-9A719D2CF1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0278" y="1256332"/>
            <a:ext cx="21971000" cy="14335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18A00"/>
                </a:solidFill>
              </a:rPr>
              <a:t>Behavioral Health Indicators—High School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0DDE80-03D9-ECBD-7AE3-426D846A554F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F2B6B180-42FF-A46B-B492-B2FD5A6DC6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15" y="7089265"/>
            <a:ext cx="16691740" cy="8592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EF5AF-B46E-B4B2-4BD2-A943C470C046}"/>
              </a:ext>
            </a:extLst>
          </p:cNvPr>
          <p:cNvSpPr txBox="1"/>
          <p:nvPr/>
        </p:nvSpPr>
        <p:spPr>
          <a:xfrm>
            <a:off x="668894" y="2864125"/>
            <a:ext cx="11133246" cy="5157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18A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~30% indicate their life has been negatively impacted by substance use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8A00"/>
                </a:solidFill>
              </a:rPr>
              <a:t>9 poor mental health days per month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18A00"/>
                </a:solidFill>
              </a:rPr>
              <a:t>About 40% report needing mental health care in the last 12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805DF-BADC-864F-EF64-688DDEB27F1A}"/>
              </a:ext>
            </a:extLst>
          </p:cNvPr>
          <p:cNvSpPr txBox="1"/>
          <p:nvPr/>
        </p:nvSpPr>
        <p:spPr>
          <a:xfrm>
            <a:off x="12910647" y="4778406"/>
            <a:ext cx="10802678" cy="8306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lvl="2" indent="-685800">
              <a:buFont typeface="Wingdings" panose="05000000000000000000" pitchFamily="2" charset="2"/>
              <a:buChar char="§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47% report improved mental health</a:t>
            </a:r>
          </a:p>
          <a:p>
            <a:pPr marL="685800" lvl="2" indent="-685800">
              <a:buFont typeface="Wingdings" panose="05000000000000000000" pitchFamily="2" charset="2"/>
              <a:buChar char="§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11% did not receive needed mental health care (down from 24% in 2021) </a:t>
            </a:r>
          </a:p>
          <a:p>
            <a:pPr marL="685800" lvl="3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23A60"/>
                </a:solidFill>
              </a:rPr>
              <a:t>84% report at least 1 healthy coping strategy</a:t>
            </a:r>
          </a:p>
          <a:p>
            <a:pPr marL="685800" lvl="3" indent="-685800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85% are able to get the social &amp; emotional support they need</a:t>
            </a:r>
          </a:p>
          <a:p>
            <a:pPr marL="685800" lvl="3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23A60"/>
                </a:solidFill>
              </a:rPr>
              <a:t>82% have a caring adult in their lives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323A6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375F7C-FCE5-5B43-E096-37C0408FE8DA}"/>
              </a:ext>
            </a:extLst>
          </p:cNvPr>
          <p:cNvSpPr/>
          <p:nvPr/>
        </p:nvSpPr>
        <p:spPr>
          <a:xfrm>
            <a:off x="11104462" y="7096326"/>
            <a:ext cx="1444720" cy="723889"/>
          </a:xfrm>
          <a:prstGeom prst="rightArrow">
            <a:avLst/>
          </a:prstGeom>
          <a:solidFill>
            <a:srgbClr val="FAAE4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i="0" u="none" strike="noStrike" normalizeH="0" baseline="0"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087657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59BB6-A889-B943-1DB9-49DF7A64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61041175-9A17-C548-7023-540BC968D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F8D755B1-ECC7-2377-45E1-96E79E033BFE}"/>
              </a:ext>
            </a:extLst>
          </p:cNvPr>
          <p:cNvSpPr/>
          <p:nvPr/>
        </p:nvSpPr>
        <p:spPr>
          <a:xfrm rot="10800000">
            <a:off x="9529010" y="-2"/>
            <a:ext cx="14854989" cy="2767265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99F1F-414B-2F79-F4F6-40088BEE66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75" y="750685"/>
            <a:ext cx="21971000" cy="1433513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Recommendations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FE293B-87F5-4BEB-9960-B73C4B3BAB50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064256DE-BA66-76DC-41C5-9041076681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78" y="6037705"/>
            <a:ext cx="16691740" cy="8592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47F2F2-DBDB-CB29-DDD5-24342277EDD2}"/>
              </a:ext>
            </a:extLst>
          </p:cNvPr>
          <p:cNvSpPr txBox="1"/>
          <p:nvPr/>
        </p:nvSpPr>
        <p:spPr>
          <a:xfrm>
            <a:off x="1184815" y="2512664"/>
            <a:ext cx="22014370" cy="10711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integrity—collect and track other proxy measures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323A60"/>
              </a:solidFill>
              <a:effectLst/>
              <a:uFillTx/>
              <a:latin typeface="Poppins" panose="00000500000000000000" pitchFamily="2" charset="0"/>
              <a:cs typeface="Poppins" panose="00000500000000000000" pitchFamily="2" charset="0"/>
              <a:sym typeface="Helvetica Neue"/>
            </a:endParaRPr>
          </a:p>
          <a:p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Emerging drug trends—educate teachers &amp; advocate to elected officials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Prevention &amp; intervention—establish multiple pathways for parent engagement to ensure optimum uptake in services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323A60"/>
              </a:solidFill>
              <a:effectLst/>
              <a:uFillTx/>
              <a:latin typeface="Poppins" panose="00000500000000000000" pitchFamily="2" charset="0"/>
              <a:cs typeface="Poppins" panose="00000500000000000000" pitchFamily="2" charset="0"/>
              <a:sym typeface="Helvetica Neue"/>
            </a:endParaRP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1687760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25.jpeg" descr="image2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hor and Dat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7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9" name="CARE-OpiodSlides1123revised2.jpg" descr="CARE-OpiodSlides1123revis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26.jpeg" descr="image2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hor and Dat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82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2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image3.jpeg" descr="imag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CD4D0846-ACE1-A365-DED5-F1587A5A3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9227A0D-4CB0-7CAE-6A16-21EAE59D3AF5}"/>
              </a:ext>
            </a:extLst>
          </p:cNvPr>
          <p:cNvSpPr/>
          <p:nvPr/>
        </p:nvSpPr>
        <p:spPr>
          <a:xfrm rot="10800000">
            <a:off x="9529010" y="-2"/>
            <a:ext cx="14854989" cy="2767265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93228-E551-4108-1BA8-C1AC6A5EA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75" y="750685"/>
            <a:ext cx="21971000" cy="1433513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Youth Substance Use </a:t>
            </a:r>
            <a:br>
              <a:rPr lang="en-US" sz="8800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800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 Behavioral Health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2208F1-87BA-EDB5-F3EB-1D2326D8C695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CE971F0-01D4-212F-990F-23DF5ED0E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78" y="6037705"/>
            <a:ext cx="16691740" cy="8592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3E65D4-5690-E9A7-BCC1-E3AC84910DD6}"/>
              </a:ext>
            </a:extLst>
          </p:cNvPr>
          <p:cNvSpPr txBox="1"/>
          <p:nvPr/>
        </p:nvSpPr>
        <p:spPr>
          <a:xfrm>
            <a:off x="1206498" y="3034644"/>
            <a:ext cx="22014370" cy="9626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6000" b="0" i="0" u="sng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Substance Use Questions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Past 30-day use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Perception of harm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Peer &amp; parent disapproval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Ease of access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63BF6-CCCC-B21F-2A32-9B39D0105553}"/>
              </a:ext>
            </a:extLst>
          </p:cNvPr>
          <p:cNvSpPr txBox="1"/>
          <p:nvPr/>
        </p:nvSpPr>
        <p:spPr>
          <a:xfrm>
            <a:off x="14892277" y="4946453"/>
            <a:ext cx="6718911" cy="5734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AND…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 of initiation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Past year use</a:t>
            </a:r>
          </a:p>
          <a:p>
            <a:pPr marL="685800" marR="0" indent="-685800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Access points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323A60"/>
              </a:solidFill>
              <a:effectLst/>
              <a:uFillTx/>
              <a:latin typeface="Poppins" panose="00000500000000000000" pitchFamily="2" charset="0"/>
              <a:cs typeface="Poppins" panose="00000500000000000000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35310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F5A5B-117F-A68A-1A56-75E29727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09CCDD98-3F64-02AB-FA3E-F93207368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9335A85-4BD2-472F-54CE-52B4335DBDE5}"/>
              </a:ext>
            </a:extLst>
          </p:cNvPr>
          <p:cNvSpPr/>
          <p:nvPr/>
        </p:nvSpPr>
        <p:spPr>
          <a:xfrm rot="10800000">
            <a:off x="9529010" y="-2"/>
            <a:ext cx="14854989" cy="2767265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51101-C5EF-73CA-B167-4BCA6D45A3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75" y="750685"/>
            <a:ext cx="21971000" cy="1433513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Youth Substance Use </a:t>
            </a:r>
            <a:br>
              <a:rPr lang="en-US" sz="8800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8800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 Behavioral Health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BAE38-E00D-DA4F-51C1-6C3C53D7307F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6345949E-D42E-9E54-A01E-BA2D1D40B6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78" y="6037705"/>
            <a:ext cx="16691740" cy="8592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0ADA2-1FB4-6DBE-E466-A275A018E724}"/>
              </a:ext>
            </a:extLst>
          </p:cNvPr>
          <p:cNvSpPr txBox="1"/>
          <p:nvPr/>
        </p:nvSpPr>
        <p:spPr>
          <a:xfrm>
            <a:off x="670675" y="3034644"/>
            <a:ext cx="11521325" cy="9880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6000" b="0" i="0" u="sng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Behavioral Health Questions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depression &amp; anxiety symptoms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Number of poor mental health days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Access to care</a:t>
            </a: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6074E-7D42-7256-D1F3-A1B7B79F2A7F}"/>
              </a:ext>
            </a:extLst>
          </p:cNvPr>
          <p:cNvSpPr txBox="1"/>
          <p:nvPr/>
        </p:nvSpPr>
        <p:spPr>
          <a:xfrm>
            <a:off x="13326621" y="5361535"/>
            <a:ext cx="10965893" cy="7142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…a</a:t>
            </a: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nd Protective Factors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Presence of caring adult</a:t>
            </a:r>
          </a:p>
          <a:p>
            <a:pPr marL="685800" marR="0" indent="-685800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Family expectations</a:t>
            </a:r>
          </a:p>
          <a:p>
            <a:pPr marL="685800" marR="0" indent="-685800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6000" dirty="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Afterschool activities</a:t>
            </a:r>
          </a:p>
          <a:p>
            <a:pPr marL="685800" marR="0" indent="-685800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Coping skills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323A60"/>
              </a:solidFill>
              <a:effectLst/>
              <a:uFillTx/>
              <a:latin typeface="Poppins" panose="00000500000000000000" pitchFamily="2" charset="0"/>
              <a:cs typeface="Poppins" panose="00000500000000000000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81040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64901-16CB-1DCA-5F3F-AA0AA186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3F86D802-E293-DDFA-4EBC-E320E9373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FF1E2178-3A0D-684A-4E98-8106793D45E1}"/>
              </a:ext>
            </a:extLst>
          </p:cNvPr>
          <p:cNvSpPr/>
          <p:nvPr/>
        </p:nvSpPr>
        <p:spPr>
          <a:xfrm rot="10800000">
            <a:off x="9529010" y="-2"/>
            <a:ext cx="14854989" cy="2767265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3782E-4498-A7F1-C993-1DE2CFE7A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675" y="750685"/>
            <a:ext cx="21971000" cy="1433513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F18A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Survey Sample Size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031E-CF87-550F-5A05-78E8BB052494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569EE54A-86AA-C061-113F-3C3CC5A746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78" y="6037705"/>
            <a:ext cx="16691740" cy="8592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9820A-A8AA-0ABA-F97A-2E79B32156FB}"/>
              </a:ext>
            </a:extLst>
          </p:cNvPr>
          <p:cNvSpPr txBox="1"/>
          <p:nvPr/>
        </p:nvSpPr>
        <p:spPr>
          <a:xfrm>
            <a:off x="670675" y="3034644"/>
            <a:ext cx="12348639" cy="258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253AEF8-56EC-3DEA-BA87-6631432C6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332987"/>
              </p:ext>
            </p:extLst>
          </p:nvPr>
        </p:nvGraphicFramePr>
        <p:xfrm>
          <a:off x="2686222" y="1467441"/>
          <a:ext cx="21697777" cy="1227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11861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CD4D0846-ACE1-A365-DED5-F1587A5A3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9227A0D-4CB0-7CAE-6A16-21EAE59D3AF5}"/>
              </a:ext>
            </a:extLst>
          </p:cNvPr>
          <p:cNvSpPr/>
          <p:nvPr/>
        </p:nvSpPr>
        <p:spPr>
          <a:xfrm rot="10800000">
            <a:off x="10804358" y="-2"/>
            <a:ext cx="13579642" cy="2335980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93228-E551-4108-1BA8-C1AC6A5EA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0278" y="1256332"/>
            <a:ext cx="21971000" cy="14335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18A00"/>
                </a:solidFill>
              </a:rPr>
              <a:t>Data Limitations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2208F1-87BA-EDB5-F3EB-1D2326D8C695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 descr="A yellow triangle with black background&#10;&#10;Description automatically generated">
            <a:extLst>
              <a:ext uri="{FF2B5EF4-FFF2-40B4-BE49-F238E27FC236}">
                <a16:creationId xmlns:a16="http://schemas.microsoft.com/office/drawing/2014/main" id="{DCE971F0-01D4-212F-990F-23DF5ED0E66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15" y="7089265"/>
            <a:ext cx="16691740" cy="8592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0A21B-2F1C-BB8C-3115-FBB250A0704E}"/>
              </a:ext>
            </a:extLst>
          </p:cNvPr>
          <p:cNvSpPr txBox="1"/>
          <p:nvPr/>
        </p:nvSpPr>
        <p:spPr>
          <a:xfrm>
            <a:off x="2126498" y="3287927"/>
            <a:ext cx="17355720" cy="5157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8000" b="0" i="0" u="none" strike="noStrike" cap="none" spc="0" normalizeH="0" baseline="0" dirty="0">
                <a:ln>
                  <a:noFill/>
                </a:ln>
                <a:solidFill>
                  <a:srgbClr val="323A6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Helvetica Neue"/>
              </a:rPr>
              <a:t>Social desirability bias</a:t>
            </a:r>
          </a:p>
          <a:p>
            <a:pPr marL="685800" marR="0" indent="-68580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8000">
                <a:solidFill>
                  <a:srgbClr val="323A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Sampling bias</a:t>
            </a:r>
            <a:endParaRPr lang="en-US" sz="8000" dirty="0">
              <a:solidFill>
                <a:srgbClr val="323A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tabLst/>
            </a:pPr>
            <a:endParaRPr lang="en-US" sz="8000" dirty="0">
              <a:solidFill>
                <a:srgbClr val="323A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090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B29FC-4E5D-5402-3743-75268C7EA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F83397AF-718C-2B70-E2FA-6789BFA76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805ADA6-A112-BC19-59E2-1595DAFD9B79}"/>
              </a:ext>
            </a:extLst>
          </p:cNvPr>
          <p:cNvSpPr/>
          <p:nvPr/>
        </p:nvSpPr>
        <p:spPr>
          <a:xfrm rot="10800000">
            <a:off x="10804358" y="-2"/>
            <a:ext cx="13579642" cy="2335980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C54AD-7BD3-DF6E-947E-CBC1D940A7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0278" y="1256332"/>
            <a:ext cx="21971000" cy="14335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18A00"/>
                </a:solidFill>
              </a:rPr>
              <a:t>Results: Past 30-day Use, Middle School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003B80-3AAD-8B51-56DA-9481C51D4FC5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A47F02-782E-4AC7-D33B-A7E436134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0589"/>
              </p:ext>
            </p:extLst>
          </p:nvPr>
        </p:nvGraphicFramePr>
        <p:xfrm>
          <a:off x="3622565" y="2689845"/>
          <a:ext cx="16462703" cy="1066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92736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6076B-58DB-3D9A-6015-9E10573E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4BA7AB39-32A8-FFBA-A9AE-50D77C0CB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11655647"/>
            <a:ext cx="3297943" cy="169773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72B73CB-5144-B736-5836-C75083D6D138}"/>
              </a:ext>
            </a:extLst>
          </p:cNvPr>
          <p:cNvSpPr/>
          <p:nvPr/>
        </p:nvSpPr>
        <p:spPr>
          <a:xfrm rot="10800000">
            <a:off x="10804358" y="-2"/>
            <a:ext cx="13579642" cy="2335980"/>
          </a:xfrm>
          <a:prstGeom prst="rtTriangle">
            <a:avLst/>
          </a:prstGeom>
          <a:solidFill>
            <a:srgbClr val="323A60"/>
          </a:solidFill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987AE-354E-CA02-7C38-4D4FD2819C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0278" y="1256332"/>
            <a:ext cx="21971000" cy="14335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18A00"/>
                </a:solidFill>
              </a:rPr>
              <a:t>Results: Past 30-day Use, High School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DF8A62-2067-B1F2-3E8F-170E09204CF2}"/>
              </a:ext>
            </a:extLst>
          </p:cNvPr>
          <p:cNvCxnSpPr/>
          <p:nvPr/>
        </p:nvCxnSpPr>
        <p:spPr>
          <a:xfrm>
            <a:off x="24384000" y="0"/>
            <a:ext cx="0" cy="2512664"/>
          </a:xfrm>
          <a:prstGeom prst="line">
            <a:avLst/>
          </a:prstGeom>
          <a:noFill/>
          <a:ln w="25400" cap="flat">
            <a:solidFill>
              <a:srgbClr val="323A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6BFD8C-B673-812C-6DE8-D4E5C43ED9CA}"/>
              </a:ext>
            </a:extLst>
          </p:cNvPr>
          <p:cNvGraphicFramePr/>
          <p:nvPr/>
        </p:nvGraphicFramePr>
        <p:xfrm>
          <a:off x="3622565" y="2689845"/>
          <a:ext cx="16462703" cy="1066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39629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CARE">
      <a:dk1>
        <a:sysClr val="windowText" lastClr="000000"/>
      </a:dk1>
      <a:lt1>
        <a:sysClr val="window" lastClr="FFFFFF"/>
      </a:lt1>
      <a:dk2>
        <a:srgbClr val="323A60"/>
      </a:dk2>
      <a:lt2>
        <a:srgbClr val="E7E6E6"/>
      </a:lt2>
      <a:accent1>
        <a:srgbClr val="323A60"/>
      </a:accent1>
      <a:accent2>
        <a:srgbClr val="FAAE46"/>
      </a:accent2>
      <a:accent3>
        <a:srgbClr val="F18A00"/>
      </a:accent3>
      <a:accent4>
        <a:srgbClr val="E7E6E6"/>
      </a:accent4>
      <a:accent5>
        <a:srgbClr val="AEABAB"/>
      </a:accent5>
      <a:accent6>
        <a:srgbClr val="D0CECE"/>
      </a:accent6>
      <a:hlink>
        <a:srgbClr val="8EAADB"/>
      </a:hlink>
      <a:folHlink>
        <a:srgbClr val="4472C4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22205</TotalTime>
  <Words>409</Words>
  <Application>Microsoft Office PowerPoint</Application>
  <PresentationFormat>Custom</PresentationFormat>
  <Paragraphs>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Helvetica Neue</vt:lpstr>
      <vt:lpstr>Helvetica Neue Medium</vt:lpstr>
      <vt:lpstr>Poppins</vt:lpstr>
      <vt:lpstr>Wingdings</vt:lpstr>
      <vt:lpstr>21_BasicWhite</vt:lpstr>
      <vt:lpstr>Youth Substance Use &amp; Behavioral Health Survey</vt:lpstr>
      <vt:lpstr>PowerPoint Presentation</vt:lpstr>
      <vt:lpstr>PowerPoint Presentation</vt:lpstr>
      <vt:lpstr>Youth Substance Use  &amp; Behavioral Health Survey</vt:lpstr>
      <vt:lpstr>Youth Substance Use  &amp; Behavioral Health Survey</vt:lpstr>
      <vt:lpstr>Survey Sample Size</vt:lpstr>
      <vt:lpstr>Data Limitations</vt:lpstr>
      <vt:lpstr>Results: Past 30-day Use, Middle School</vt:lpstr>
      <vt:lpstr>Results: Past 30-day Use, High School</vt:lpstr>
      <vt:lpstr>Results: Past 30-day Use, Vaping</vt:lpstr>
      <vt:lpstr>Perception of Harm— Middle School</vt:lpstr>
      <vt:lpstr>Perception of Harm— High School</vt:lpstr>
      <vt:lpstr>Perception of Peer Disapproval— Middle School</vt:lpstr>
      <vt:lpstr>Perception of Peer Disapproval— High School</vt:lpstr>
      <vt:lpstr>Ease of Access: High School</vt:lpstr>
      <vt:lpstr>Monitoring Emerging Drug Trends</vt:lpstr>
      <vt:lpstr>Behavioral Health Indicators—High School</vt:lpstr>
      <vt:lpstr>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Gentry</dc:creator>
  <cp:lastModifiedBy>Melissa Levine</cp:lastModifiedBy>
  <cp:revision>86</cp:revision>
  <cp:lastPrinted>2024-10-16T17:47:29Z</cp:lastPrinted>
  <dcterms:modified xsi:type="dcterms:W3CDTF">2025-04-21T16:40:51Z</dcterms:modified>
</cp:coreProperties>
</file>