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4"/>
  </p:sldMasterIdLst>
  <p:notesMasterIdLst>
    <p:notesMasterId r:id="rId13"/>
  </p:notesMasterIdLst>
  <p:handoutMasterIdLst>
    <p:handoutMasterId r:id="rId14"/>
  </p:handoutMasterIdLst>
  <p:sldIdLst>
    <p:sldId id="325" r:id="rId5"/>
    <p:sldId id="330" r:id="rId6"/>
    <p:sldId id="342" r:id="rId7"/>
    <p:sldId id="339" r:id="rId8"/>
    <p:sldId id="340" r:id="rId9"/>
    <p:sldId id="341" r:id="rId10"/>
    <p:sldId id="343" r:id="rId11"/>
    <p:sldId id="33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88" autoAdjust="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57BDD2-FD8F-DB97-3B52-B87D6F3C20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646F6-9457-BD67-7C83-65FAA5E751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9A72A-4651-45C7-9E42-35BFFD46D92F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0DE2B-367D-0F52-FAA8-3ACF1E4EAA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C8EAA-C094-412A-F8A7-2165B600C3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88172-A614-444B-9E98-71B10C8CD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80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49352-39CB-486C-AEA5-5D17795DD0C7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E6F85-6220-421D-9203-84F526C4C6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5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560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399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19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FB616C3-0961-9B6D-36D6-B2839AC86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" y="0"/>
            <a:ext cx="12192004" cy="6858000"/>
            <a:chOff x="-4" y="0"/>
            <a:chExt cx="12192004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1" y="0"/>
              <a:ext cx="5699229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31AF05-E572-B087-8746-089966AF623A}"/>
                </a:ext>
              </a:extLst>
            </p:cNvPr>
            <p:cNvGrpSpPr/>
            <p:nvPr userDrawn="1"/>
          </p:nvGrpSpPr>
          <p:grpSpPr>
            <a:xfrm flipH="1">
              <a:off x="0" y="469850"/>
              <a:ext cx="8399763" cy="6388148"/>
              <a:chOff x="3822710" y="469850"/>
              <a:chExt cx="8399763" cy="638814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30DFABF-2A96-46EC-8C35-1C4A9D0A0739}"/>
                  </a:ext>
                </a:extLst>
              </p:cNvPr>
              <p:cNvSpPr/>
              <p:nvPr userDrawn="1"/>
            </p:nvSpPr>
            <p:spPr>
              <a:xfrm flipH="1">
                <a:off x="6523243" y="469850"/>
                <a:ext cx="3170572" cy="6387725"/>
              </a:xfrm>
              <a:custGeom>
                <a:avLst/>
                <a:gdLst>
                  <a:gd name="connsiteX0" fmla="*/ 0 w 4065484"/>
                  <a:gd name="connsiteY0" fmla="*/ 4424531 h 8849062"/>
                  <a:gd name="connsiteX1" fmla="*/ 3899197 w 4065484"/>
                  <a:gd name="connsiteY1" fmla="*/ 8840480 h 8849062"/>
                  <a:gd name="connsiteX2" fmla="*/ 4065484 w 4065484"/>
                  <a:gd name="connsiteY2" fmla="*/ 8849062 h 8849062"/>
                  <a:gd name="connsiteX3" fmla="*/ 4065483 w 4065484"/>
                  <a:gd name="connsiteY3" fmla="*/ 0 h 8849062"/>
                  <a:gd name="connsiteX4" fmla="*/ 3899197 w 4065484"/>
                  <a:gd name="connsiteY4" fmla="*/ 8581 h 8849062"/>
                  <a:gd name="connsiteX5" fmla="*/ 0 w 4065484"/>
                  <a:gd name="connsiteY5" fmla="*/ 4424531 h 8849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5484" h="8849062">
                    <a:moveTo>
                      <a:pt x="0" y="4424531"/>
                    </a:moveTo>
                    <a:cubicBezTo>
                      <a:pt x="0" y="6722831"/>
                      <a:pt x="1709076" y="8613167"/>
                      <a:pt x="3899197" y="8840480"/>
                    </a:cubicBezTo>
                    <a:lnTo>
                      <a:pt x="4065484" y="8849062"/>
                    </a:lnTo>
                    <a:lnTo>
                      <a:pt x="4065483" y="0"/>
                    </a:lnTo>
                    <a:lnTo>
                      <a:pt x="3899197" y="8581"/>
                    </a:lnTo>
                    <a:cubicBezTo>
                      <a:pt x="1709075" y="235897"/>
                      <a:pt x="0" y="2126232"/>
                      <a:pt x="0" y="4424531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chemeClr val="accent4">
                      <a:lumMod val="60000"/>
                      <a:lumOff val="40000"/>
                      <a:alpha val="10000"/>
                    </a:schemeClr>
                  </a:gs>
                  <a:gs pos="100000">
                    <a:schemeClr val="bg1">
                      <a:alpha val="16000"/>
                    </a:schemeClr>
                  </a:gs>
                </a:gsLst>
                <a:lin ang="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: Shape 19">
                <a:extLst>
                  <a:ext uri="{FF2B5EF4-FFF2-40B4-BE49-F238E27FC236}">
                    <a16:creationId xmlns:a16="http://schemas.microsoft.com/office/drawing/2014/main" id="{0CC1E85A-F138-6197-E8DA-2DE6BB5E061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 flipH="1">
                <a:off x="3822710" y="933418"/>
                <a:ext cx="5431536" cy="5431536"/>
              </a:xfrm>
              <a:prstGeom prst="ellipse">
                <a:avLst/>
              </a:prstGeom>
              <a:gradFill flip="none" rotWithShape="1">
                <a:gsLst>
                  <a:gs pos="7000">
                    <a:schemeClr val="accent4">
                      <a:lumMod val="60000"/>
                      <a:lumOff val="40000"/>
                      <a:alpha val="3000"/>
                    </a:schemeClr>
                  </a:gs>
                  <a:gs pos="100000">
                    <a:schemeClr val="bg1">
                      <a:alpha val="16000"/>
                    </a:schemeClr>
                  </a:gs>
                </a:gsLst>
                <a:lin ang="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EECD023-F890-6522-3CBB-909C23BF31B3}"/>
                  </a:ext>
                </a:extLst>
              </p:cNvPr>
              <p:cNvSpPr/>
              <p:nvPr userDrawn="1"/>
            </p:nvSpPr>
            <p:spPr>
              <a:xfrm rot="5400000" flipH="1">
                <a:off x="8043933" y="2679459"/>
                <a:ext cx="2657845" cy="5699234"/>
              </a:xfrm>
              <a:prstGeom prst="rect">
                <a:avLst/>
              </a:prstGeom>
              <a:gradFill>
                <a:gsLst>
                  <a:gs pos="2000">
                    <a:schemeClr val="accent4">
                      <a:alpha val="25000"/>
                    </a:schemeClr>
                  </a:gs>
                  <a:gs pos="100000">
                    <a:schemeClr val="accent3">
                      <a:alpha val="20000"/>
                    </a:schemeClr>
                  </a:gs>
                </a:gsLst>
                <a:lin ang="13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1250" y="548640"/>
            <a:ext cx="5486400" cy="3651513"/>
          </a:xfrm>
        </p:spPr>
        <p:txBody>
          <a:bodyPr anchor="b" anchorCtr="0"/>
          <a:lstStyle>
            <a:lvl1pPr algn="l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6F428-2517-EC05-3F5E-08602DD4DA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91250" y="4453466"/>
            <a:ext cx="5486400" cy="1855893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4768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7823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7709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7176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4699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646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270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3492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80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B858A11-CF78-F0C2-6CC5-E8D330396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180C09-F568-5879-8C5F-E0BE933A89FD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213324-86C8-E3DF-9718-A525F6A309D2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86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5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CA450-4144-EED8-AE2C-0887D05B8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06AC8C-42A6-D93D-2058-4B897D0952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00751" y="5355770"/>
            <a:ext cx="6191249" cy="150222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F81070-EDD9-F7EA-791E-36199AF77734}"/>
              </a:ext>
            </a:extLst>
          </p:cNvPr>
          <p:cNvSpPr txBox="1">
            <a:spLocks/>
          </p:cNvSpPr>
          <p:nvPr/>
        </p:nvSpPr>
        <p:spPr>
          <a:xfrm>
            <a:off x="789115" y="1316309"/>
            <a:ext cx="4218314" cy="2831148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spc="7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Project Updates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8914069B-1E74-B09E-617D-34025079F625}"/>
              </a:ext>
            </a:extLst>
          </p:cNvPr>
          <p:cNvSpPr txBox="1">
            <a:spLocks/>
          </p:cNvSpPr>
          <p:nvPr/>
        </p:nvSpPr>
        <p:spPr>
          <a:xfrm>
            <a:off x="6514989" y="414963"/>
            <a:ext cx="5299554" cy="5429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Summer work for GMP 1 began 6/8/2026.</a:t>
            </a:r>
          </a:p>
          <a:p>
            <a:pPr>
              <a:lnSpc>
                <a:spcPct val="107000"/>
              </a:lnSpc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Ongoing coordination about the next phase of work with staff on school sites is on going for Rosman Area Schools.  Owner deliverable scheduled for 8/25/2026.  Will be able to lock in coordinated efforts with TCS.  </a:t>
            </a:r>
          </a:p>
          <a:p>
            <a:pPr>
              <a:lnSpc>
                <a:spcPct val="107000"/>
              </a:lnSpc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Still on schedule and under budget for original scopes of work.  RES work complete.  BMS and BHS to complete by middle of September for GMP 1 work.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883DB6-411B-2DAD-5B5D-E7C7E1C80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985" y="3637429"/>
            <a:ext cx="7188114" cy="314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8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4191C-B0C0-4456-F820-74239D8B8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C1DCD-DC6D-9E69-F76C-B4F428E3F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7947212" cy="12344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AC5167-3E88-829C-7B9A-106EA7106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1062C4-5576-C97D-9A98-987462C77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0"/>
            <a:ext cx="7947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87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E71710-E713-F8E6-B03F-BE107386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0" name="A379187A-5AC2-4B0C-9347-4258AC823A0A" descr="IMG_1065.jpeg">
            <a:extLst>
              <a:ext uri="{FF2B5EF4-FFF2-40B4-BE49-F238E27FC236}">
                <a16:creationId xmlns:a16="http://schemas.microsoft.com/office/drawing/2014/main" id="{AC74B458-DC25-0E1F-27B4-9F87496D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724" y="894229"/>
            <a:ext cx="9574305" cy="535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079A32-7763-3BF7-494E-174DFF3B8A07}"/>
              </a:ext>
            </a:extLst>
          </p:cNvPr>
          <p:cNvSpPr txBox="1"/>
          <p:nvPr/>
        </p:nvSpPr>
        <p:spPr>
          <a:xfrm>
            <a:off x="1806388" y="524897"/>
            <a:ext cx="857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BLUM SITE SAFETY BOARD / PERMIT/INSPECTION INFORMATION AT EACH SITE</a:t>
            </a:r>
          </a:p>
        </p:txBody>
      </p:sp>
    </p:spTree>
    <p:extLst>
      <p:ext uri="{BB962C8B-B14F-4D97-AF65-F5344CB8AC3E}">
        <p14:creationId xmlns:p14="http://schemas.microsoft.com/office/powerpoint/2010/main" val="388360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544DCE-1103-BAAB-F997-FEA57D4A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4D415-EDDA-7CF9-4FA4-0D5C84D22B91}"/>
              </a:ext>
            </a:extLst>
          </p:cNvPr>
          <p:cNvSpPr txBox="1"/>
          <p:nvPr/>
        </p:nvSpPr>
        <p:spPr>
          <a:xfrm>
            <a:off x="2279650" y="444500"/>
            <a:ext cx="864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        BHS SCHOOL SITE PROGRESS PHOTOS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A309B8-1139-7DC4-9170-3F73B9D73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340" y="934570"/>
            <a:ext cx="3367368" cy="26490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93E4A1-2A6A-6DA1-08D4-0A4F0C228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292" y="934570"/>
            <a:ext cx="3367368" cy="26490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FFC729-039D-C80C-A18C-1DDAFD5BF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340" y="3778623"/>
            <a:ext cx="3367368" cy="25751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2454EC-CF45-E967-E1ED-F563F43B8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9292" y="3778622"/>
            <a:ext cx="3367368" cy="25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0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4BD04E-01A4-4F87-66E0-1BA7C03AA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4F6E9-B07F-2ABF-C6E7-14027F7BD786}"/>
              </a:ext>
            </a:extLst>
          </p:cNvPr>
          <p:cNvSpPr txBox="1"/>
          <p:nvPr/>
        </p:nvSpPr>
        <p:spPr>
          <a:xfrm>
            <a:off x="1781736" y="773206"/>
            <a:ext cx="838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BMS SITE PROGRESS PHOTOS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208ED-250B-B4DE-E6C8-4D2ED13B5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526" y="1203511"/>
            <a:ext cx="2963956" cy="2682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487861-AF1A-0504-29A3-24A89B6A8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418" y="1203511"/>
            <a:ext cx="3166782" cy="26826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3D251B-F896-FA07-358E-B77635885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526" y="3947173"/>
            <a:ext cx="2963956" cy="2366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6D8D8A-585B-0D9E-8D9B-88D2D9831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418" y="3947172"/>
            <a:ext cx="3166782" cy="23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66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B40108-0C49-F333-8410-879FAC7D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254313-6427-651A-B3F1-87D36BE87676}"/>
              </a:ext>
            </a:extLst>
          </p:cNvPr>
          <p:cNvSpPr txBox="1"/>
          <p:nvPr/>
        </p:nvSpPr>
        <p:spPr>
          <a:xfrm>
            <a:off x="1808629" y="961465"/>
            <a:ext cx="7160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 SITE PROGRESS PHOTOS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87B00A-63DC-0FF9-7874-EB47258D9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050" y="1330798"/>
            <a:ext cx="3024468" cy="26495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D42E1D-D0C8-EA59-2EC6-92C30BEAD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651" y="1330797"/>
            <a:ext cx="3024467" cy="2649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49B09C-F57D-52E1-AF79-F4E1D45D4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050" y="4040841"/>
            <a:ext cx="3024468" cy="22523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A280C0-D8B1-881B-29C4-F9D5DE2B6A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651" y="4040840"/>
            <a:ext cx="3024468" cy="225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01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3028DD-7F51-F49B-5F77-39415E78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8D335-A4C3-75BF-AE49-B9E3F678E08A}"/>
              </a:ext>
            </a:extLst>
          </p:cNvPr>
          <p:cNvSpPr txBox="1"/>
          <p:nvPr/>
        </p:nvSpPr>
        <p:spPr>
          <a:xfrm>
            <a:off x="3458508" y="383241"/>
            <a:ext cx="4764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RHS Tank Replacement Progress Photos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D5A1F0-5B6A-021C-F7DD-E8CDEBDDA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46" y="1069040"/>
            <a:ext cx="3975848" cy="4787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7DE0CC-C7ED-03C7-A47E-0D5364894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41" y="1069040"/>
            <a:ext cx="4477872" cy="478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3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FDB7B-B9C1-2D2C-CF9A-DC173D5EA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0DC3E-1255-7348-7714-FC56F403AE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6" t="21270" r="13258" b="4750"/>
          <a:stretch>
            <a:fillRect/>
          </a:stretch>
        </p:blipFill>
        <p:spPr>
          <a:xfrm>
            <a:off x="514349" y="348343"/>
            <a:ext cx="11078493" cy="607466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3A010-BDC8-1A75-E3E9-6FC57DBF3A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6191250" y="6309359"/>
            <a:ext cx="5486400" cy="59691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33151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D54F37A-6805-42D4-9FB4-3CFF01A7B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F92924-243E-4C73-8BD6-689D14A495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D389B5-45E8-4EA7-B5A7-604FF249CF70}">
  <ds:schemaRefs>
    <ds:schemaRef ds:uri="16c05727-aa75-4e4a-9b5f-8a80a1165891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30e9df3-be65-4c73-a93b-d1236ebd677e"/>
    <ds:schemaRef ds:uri="http://schemas.microsoft.com/office/2006/metadata/properties"/>
    <ds:schemaRef ds:uri="71af3243-3dd4-4a8d-8c0d-dd76da1f02a5"/>
    <ds:schemaRef ds:uri="http://schemas.microsoft.com/sharepoint/v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{BFEB893E-2344-4B04-A239-043D3EFE1FF9}tf89309463_win32</Template>
  <TotalTime>6519</TotalTime>
  <Words>115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Avenir Next LT Pro</vt:lpstr>
      <vt:lpstr>Avenir Next LT Pro Light</vt:lpstr>
      <vt:lpstr>Calibri</vt:lpstr>
      <vt:lpstr>Times New Roman</vt:lpstr>
      <vt:lpstr>GradientRiseVTI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Jaime Laughter</dc:creator>
  <cp:lastModifiedBy>Melissa Levine</cp:lastModifiedBy>
  <cp:revision>24</cp:revision>
  <dcterms:created xsi:type="dcterms:W3CDTF">2025-02-13T14:54:55Z</dcterms:created>
  <dcterms:modified xsi:type="dcterms:W3CDTF">2026-08-17T18:53:53Z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